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6" r:id="rId2"/>
    <p:sldId id="257" r:id="rId3"/>
    <p:sldId id="259" r:id="rId4"/>
    <p:sldId id="262" r:id="rId5"/>
    <p:sldId id="261" r:id="rId6"/>
    <p:sldId id="288" r:id="rId7"/>
    <p:sldId id="333" r:id="rId8"/>
    <p:sldId id="332" r:id="rId9"/>
    <p:sldId id="334" r:id="rId10"/>
    <p:sldId id="335" r:id="rId11"/>
    <p:sldId id="336" r:id="rId12"/>
    <p:sldId id="341" r:id="rId13"/>
    <p:sldId id="337" r:id="rId14"/>
    <p:sldId id="338" r:id="rId15"/>
    <p:sldId id="339" r:id="rId16"/>
    <p:sldId id="340" r:id="rId17"/>
    <p:sldId id="294" r:id="rId18"/>
    <p:sldId id="285" r:id="rId19"/>
    <p:sldId id="290" r:id="rId20"/>
    <p:sldId id="289" r:id="rId21"/>
    <p:sldId id="291" r:id="rId22"/>
    <p:sldId id="286" r:id="rId23"/>
    <p:sldId id="293" r:id="rId24"/>
    <p:sldId id="292" r:id="rId25"/>
    <p:sldId id="284" r:id="rId26"/>
    <p:sldId id="295" r:id="rId27"/>
    <p:sldId id="296" r:id="rId28"/>
    <p:sldId id="297" r:id="rId29"/>
    <p:sldId id="300" r:id="rId30"/>
    <p:sldId id="299" r:id="rId31"/>
    <p:sldId id="298" r:id="rId32"/>
    <p:sldId id="325" r:id="rId33"/>
    <p:sldId id="301" r:id="rId34"/>
    <p:sldId id="302" r:id="rId35"/>
    <p:sldId id="323" r:id="rId36"/>
    <p:sldId id="263" r:id="rId37"/>
    <p:sldId id="321" r:id="rId38"/>
    <p:sldId id="308" r:id="rId39"/>
    <p:sldId id="310" r:id="rId40"/>
    <p:sldId id="309" r:id="rId41"/>
    <p:sldId id="305" r:id="rId42"/>
    <p:sldId id="307" r:id="rId43"/>
    <p:sldId id="326" r:id="rId44"/>
    <p:sldId id="328" r:id="rId45"/>
    <p:sldId id="329" r:id="rId46"/>
    <p:sldId id="327" r:id="rId47"/>
    <p:sldId id="330" r:id="rId48"/>
    <p:sldId id="331" r:id="rId49"/>
    <p:sldId id="311" r:id="rId50"/>
    <p:sldId id="315" r:id="rId51"/>
    <p:sldId id="312" r:id="rId52"/>
    <p:sldId id="313" r:id="rId53"/>
    <p:sldId id="265" r:id="rId54"/>
    <p:sldId id="266" r:id="rId55"/>
    <p:sldId id="320" r:id="rId56"/>
    <p:sldId id="267" r:id="rId57"/>
    <p:sldId id="316" r:id="rId58"/>
    <p:sldId id="317" r:id="rId59"/>
    <p:sldId id="318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 autoAdjust="0"/>
    <p:restoredTop sz="94815" autoAdjust="0"/>
  </p:normalViewPr>
  <p:slideViewPr>
    <p:cSldViewPr>
      <p:cViewPr varScale="1">
        <p:scale>
          <a:sx n="68" d="100"/>
          <a:sy n="68" d="100"/>
        </p:scale>
        <p:origin x="139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6" d="100"/>
          <a:sy n="36" d="100"/>
        </p:scale>
        <p:origin x="-291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BB04F-C185-4CEC-A453-70EC555569B0}" type="datetimeFigureOut">
              <a:rPr lang="en-US" smtClean="0"/>
              <a:pPr/>
              <a:t>10/1/2015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A4B525-9630-42A0-8DBD-9EF7400AF584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71913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4B525-9630-42A0-8DBD-9EF7400AF584}" type="slidenum">
              <a:rPr lang="en-PH" smtClean="0"/>
              <a:pPr/>
              <a:t>1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264081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sz="1200" dirty="0" smtClean="0"/>
              <a:t>Then you have a 9 out of 10 chance of finding the specimen </a:t>
            </a:r>
            <a:r>
              <a:rPr lang="en-PH" sz="1200" b="1" dirty="0" smtClean="0"/>
              <a:t>as soon as you look through the eyepiece!</a:t>
            </a:r>
            <a:endParaRPr lang="en-PH" sz="1200" dirty="0" smtClean="0"/>
          </a:p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4B525-9630-42A0-8DBD-9EF7400AF584}" type="slidenum">
              <a:rPr lang="en-PH" smtClean="0"/>
              <a:pPr/>
              <a:t>37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563042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b="1" dirty="0" smtClean="0"/>
              <a:t>The specimen will be in focus when the </a:t>
            </a:r>
            <a:r>
              <a:rPr lang="en-PH" b="1" i="1" dirty="0" smtClean="0"/>
              <a:t>LOW</a:t>
            </a:r>
            <a:r>
              <a:rPr lang="en-PH" b="1" dirty="0" smtClean="0"/>
              <a:t> </a:t>
            </a:r>
            <a:r>
              <a:rPr lang="en-PH" b="1" i="1" dirty="0" smtClean="0"/>
              <a:t>POWER</a:t>
            </a:r>
            <a:r>
              <a:rPr lang="en-PH" b="1" dirty="0" smtClean="0"/>
              <a:t> objective is close to the </a:t>
            </a:r>
            <a:r>
              <a:rPr lang="en-PH" b="1" i="1" dirty="0" smtClean="0"/>
              <a:t>lowest point,</a:t>
            </a:r>
            <a:r>
              <a:rPr lang="en-PH" b="1" dirty="0" smtClean="0"/>
              <a:t> so start there and focus by </a:t>
            </a:r>
            <a:r>
              <a:rPr lang="en-PH" b="1" i="1" dirty="0" smtClean="0"/>
              <a:t>slowly</a:t>
            </a:r>
            <a:r>
              <a:rPr lang="en-PH" b="1" dirty="0" smtClean="0"/>
              <a:t> raising the lens. </a:t>
            </a:r>
            <a:r>
              <a:rPr lang="en-PH" dirty="0" smtClean="0"/>
              <a:t>If you can’t get it </a:t>
            </a:r>
            <a:r>
              <a:rPr lang="en-PH" b="1" dirty="0" smtClean="0"/>
              <a:t>at all</a:t>
            </a:r>
            <a:r>
              <a:rPr lang="en-PH" dirty="0" smtClean="0"/>
              <a:t> into focus using the coarse knob, then switch to the fine focus knob.</a:t>
            </a:r>
            <a:endParaRPr lang="en-PH" b="1" dirty="0" smtClean="0"/>
          </a:p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4B525-9630-42A0-8DBD-9EF7400AF584}" type="slidenum">
              <a:rPr lang="en-PH" smtClean="0"/>
              <a:pPr/>
              <a:t>40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71778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dirty="0" smtClean="0"/>
              <a:t>Once you have found the specimen on Low Power (100x), unless </a:t>
            </a:r>
            <a:r>
              <a:rPr lang="en-PH" b="1" dirty="0" smtClean="0"/>
              <a:t>specifically asked </a:t>
            </a:r>
            <a:r>
              <a:rPr lang="en-PH" dirty="0" smtClean="0"/>
              <a:t>to draw it on low power, </a:t>
            </a:r>
            <a:r>
              <a:rPr lang="en-PH" b="1" dirty="0" err="1" smtClean="0"/>
              <a:t>center</a:t>
            </a:r>
            <a:r>
              <a:rPr lang="en-PH" dirty="0" smtClean="0"/>
              <a:t> the specimen in your field of view, then, </a:t>
            </a:r>
            <a:r>
              <a:rPr lang="en-PH" b="1" dirty="0" smtClean="0"/>
              <a:t>without changing the focus knobs, </a:t>
            </a:r>
            <a:r>
              <a:rPr lang="en-PH" dirty="0" smtClean="0"/>
              <a:t>switch it to High Power. If you don’t </a:t>
            </a:r>
            <a:r>
              <a:rPr lang="en-PH" dirty="0" err="1" smtClean="0"/>
              <a:t>center</a:t>
            </a:r>
            <a:r>
              <a:rPr lang="en-PH" dirty="0" smtClean="0"/>
              <a:t> the specimen you will lose it when you switch to </a:t>
            </a:r>
            <a:r>
              <a:rPr lang="en-PH" b="1" dirty="0" smtClean="0"/>
              <a:t>High Power (Yellow)</a:t>
            </a:r>
            <a:r>
              <a:rPr lang="en-PH" dirty="0" smtClean="0"/>
              <a:t>.</a:t>
            </a:r>
          </a:p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4B525-9630-42A0-8DBD-9EF7400AF584}" type="slidenum">
              <a:rPr lang="en-PH" smtClean="0"/>
              <a:pPr/>
              <a:t>41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670873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PH" b="1" dirty="0" smtClean="0"/>
              <a:t>NEVER USE THE RED LENS. </a:t>
            </a:r>
            <a:r>
              <a:rPr lang="en-PH" dirty="0" smtClean="0"/>
              <a:t>It is an </a:t>
            </a:r>
            <a:r>
              <a:rPr lang="en-PH" b="1" dirty="0" smtClean="0"/>
              <a:t>oil immersion lens. </a:t>
            </a:r>
            <a:r>
              <a:rPr lang="en-PH" dirty="0" smtClean="0"/>
              <a:t>Without the oil to lubricate the lens, you will </a:t>
            </a:r>
            <a:r>
              <a:rPr lang="en-PH" b="1" dirty="0" smtClean="0"/>
              <a:t>destroy it!</a:t>
            </a:r>
          </a:p>
          <a:p>
            <a:endParaRPr lang="en-PH" b="1" dirty="0" smtClean="0"/>
          </a:p>
          <a:p>
            <a:r>
              <a:rPr lang="en-PH" dirty="0" smtClean="0"/>
              <a:t>Also, the oil is needed to help gather enough light to actually see through the lens!</a:t>
            </a:r>
          </a:p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4B525-9630-42A0-8DBD-9EF7400AF584}" type="slidenum">
              <a:rPr lang="en-PH" smtClean="0"/>
              <a:pPr/>
              <a:t>42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601035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dirty="0" smtClean="0"/>
              <a:t>For example, if we looked at a 1 mm diameter dot with a magnifying glass we can measure the dot as it appears through the lens of the glass. If the dot after magnification is 2 mm, then the magnification is 2x</a:t>
            </a:r>
          </a:p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4B525-9630-42A0-8DBD-9EF7400AF584}" type="slidenum">
              <a:rPr lang="en-PH" smtClean="0"/>
              <a:pPr/>
              <a:t>43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472742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sz="1200" dirty="0" smtClean="0"/>
              <a:t>If you put </a:t>
            </a:r>
            <a:r>
              <a:rPr lang="en-PH" sz="1200" b="1" dirty="0" smtClean="0"/>
              <a:t>too much water</a:t>
            </a:r>
            <a:r>
              <a:rPr lang="en-PH" sz="1200" dirty="0" smtClean="0"/>
              <a:t> over the specimen, then the </a:t>
            </a:r>
            <a:r>
              <a:rPr lang="en-PH" sz="1200" dirty="0" err="1" smtClean="0"/>
              <a:t>coverslip</a:t>
            </a:r>
            <a:r>
              <a:rPr lang="en-PH" sz="1200" dirty="0" smtClean="0"/>
              <a:t> will float on top of the water, making it harder to draw the specimens </a:t>
            </a:r>
            <a:r>
              <a:rPr lang="en-PH" sz="1200" b="1" dirty="0" smtClean="0"/>
              <a:t>as they float past the field of view!</a:t>
            </a:r>
          </a:p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4B525-9630-42A0-8DBD-9EF7400AF584}" type="slidenum">
              <a:rPr lang="en-PH" smtClean="0"/>
              <a:pPr/>
              <a:t>51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106354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6803-4848-4532-BB5F-5FF7125751CA}" type="datetimeFigureOut">
              <a:rPr lang="en-US" smtClean="0"/>
              <a:pPr/>
              <a:t>10/1/2015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1594-6015-45F2-86B4-6AFE569DE087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6803-4848-4532-BB5F-5FF7125751CA}" type="datetimeFigureOut">
              <a:rPr lang="en-US" smtClean="0"/>
              <a:pPr/>
              <a:t>10/1/2015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1594-6015-45F2-86B4-6AFE569DE087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6803-4848-4532-BB5F-5FF7125751CA}" type="datetimeFigureOut">
              <a:rPr lang="en-US" smtClean="0"/>
              <a:pPr/>
              <a:t>10/1/2015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1594-6015-45F2-86B4-6AFE569DE087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6803-4848-4532-BB5F-5FF7125751CA}" type="datetimeFigureOut">
              <a:rPr lang="en-US" smtClean="0"/>
              <a:pPr/>
              <a:t>10/1/2015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1594-6015-45F2-86B4-6AFE569DE087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6803-4848-4532-BB5F-5FF7125751CA}" type="datetimeFigureOut">
              <a:rPr lang="en-US" smtClean="0"/>
              <a:pPr/>
              <a:t>10/1/2015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1594-6015-45F2-86B4-6AFE569DE087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6803-4848-4532-BB5F-5FF7125751CA}" type="datetimeFigureOut">
              <a:rPr lang="en-US" smtClean="0"/>
              <a:pPr/>
              <a:t>10/1/2015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1594-6015-45F2-86B4-6AFE569DE087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6803-4848-4532-BB5F-5FF7125751CA}" type="datetimeFigureOut">
              <a:rPr lang="en-US" smtClean="0"/>
              <a:pPr/>
              <a:t>10/1/2015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1594-6015-45F2-86B4-6AFE569DE087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6803-4848-4532-BB5F-5FF7125751CA}" type="datetimeFigureOut">
              <a:rPr lang="en-US" smtClean="0"/>
              <a:pPr/>
              <a:t>10/1/2015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1594-6015-45F2-86B4-6AFE569DE087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6803-4848-4532-BB5F-5FF7125751CA}" type="datetimeFigureOut">
              <a:rPr lang="en-US" smtClean="0"/>
              <a:pPr/>
              <a:t>10/1/2015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1594-6015-45F2-86B4-6AFE569DE087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6803-4848-4532-BB5F-5FF7125751CA}" type="datetimeFigureOut">
              <a:rPr lang="en-US" smtClean="0"/>
              <a:pPr/>
              <a:t>10/1/2015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1594-6015-45F2-86B4-6AFE569DE087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6803-4848-4532-BB5F-5FF7125751CA}" type="datetimeFigureOut">
              <a:rPr lang="en-US" smtClean="0"/>
              <a:pPr/>
              <a:t>10/1/2015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1594-6015-45F2-86B4-6AFE569DE087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66803-4848-4532-BB5F-5FF7125751CA}" type="datetimeFigureOut">
              <a:rPr lang="en-US" smtClean="0"/>
              <a:pPr/>
              <a:t>10/1/2015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C1594-6015-45F2-86B4-6AFE569DE087}" type="slidenum">
              <a:rPr lang="en-PH" smtClean="0"/>
              <a:pPr/>
              <a:t>‹#›</a:t>
            </a:fld>
            <a:endParaRPr lang="en-P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PH" dirty="0" smtClean="0"/>
              <a:t>Parts and Functions of a Compound Microscope</a:t>
            </a:r>
            <a:endParaRPr lang="en-P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Nosepiece</a:t>
            </a:r>
            <a:r>
              <a:rPr lang="en-US" dirty="0" smtClean="0"/>
              <a:t> –</a:t>
            </a:r>
          </a:p>
          <a:p>
            <a:pPr lvl="1"/>
            <a:r>
              <a:rPr lang="en-US" dirty="0" smtClean="0"/>
              <a:t>The part that holds the objectives and allows you to switch easily between them.</a:t>
            </a:r>
          </a:p>
          <a:p>
            <a:pPr lvl="1"/>
            <a:endParaRPr lang="en-US" dirty="0"/>
          </a:p>
          <a:p>
            <a:pPr marL="514350" indent="-457200"/>
            <a:r>
              <a:rPr lang="en-US" dirty="0" smtClean="0">
                <a:solidFill>
                  <a:srgbClr val="0070C0"/>
                </a:solidFill>
              </a:rPr>
              <a:t>Objective lenses </a:t>
            </a:r>
            <a:r>
              <a:rPr lang="en-US" dirty="0" smtClean="0"/>
              <a:t>–</a:t>
            </a:r>
          </a:p>
          <a:p>
            <a:pPr marL="914400" lvl="1" indent="-457200"/>
            <a:r>
              <a:rPr lang="en-US" dirty="0" smtClean="0"/>
              <a:t>These parts allows you to magnify the specimen.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85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Plane of focus</a:t>
            </a:r>
            <a:r>
              <a:rPr lang="en-US" dirty="0" smtClean="0"/>
              <a:t> –</a:t>
            </a:r>
          </a:p>
          <a:p>
            <a:pPr lvl="1"/>
            <a:r>
              <a:rPr lang="en-US" dirty="0" smtClean="0"/>
              <a:t>The horizontal area of the specimen that is in focus, it is horizontal to the slide and very thin </a:t>
            </a:r>
            <a:r>
              <a:rPr lang="en-US" dirty="0" smtClean="0"/>
              <a:t>&lt;0.1mm </a:t>
            </a:r>
            <a:r>
              <a:rPr lang="en-US" dirty="0" smtClean="0"/>
              <a:t>in thickness.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rgbClr val="0070C0"/>
                </a:solidFill>
              </a:rPr>
              <a:t>Field of view </a:t>
            </a:r>
            <a:r>
              <a:rPr lang="en-US" dirty="0" smtClean="0"/>
              <a:t>–</a:t>
            </a:r>
          </a:p>
          <a:p>
            <a:pPr lvl="1"/>
            <a:r>
              <a:rPr lang="en-US" dirty="0" smtClean="0"/>
              <a:t>The area of the slide </a:t>
            </a:r>
            <a:r>
              <a:rPr lang="en-US" dirty="0" smtClean="0"/>
              <a:t>tha</a:t>
            </a:r>
            <a:r>
              <a:rPr lang="en-US" dirty="0" smtClean="0"/>
              <a:t>t you can see</a:t>
            </a:r>
            <a:r>
              <a:rPr lang="en-US" dirty="0" smtClean="0"/>
              <a:t>.  </a:t>
            </a:r>
            <a:r>
              <a:rPr lang="en-US" dirty="0" smtClean="0"/>
              <a:t>The lower the objective the LARGER the area is.  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2514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Parfocal</a:t>
            </a:r>
            <a:r>
              <a:rPr lang="en-US" dirty="0" smtClean="0"/>
              <a:t> – when the specimen is in focus with one objective, it will be with all.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51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When you have something in the field of view in the blue area, it will be gone when you switch from 4x to 10x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Field of view -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590800" y="2895600"/>
            <a:ext cx="3048000" cy="2667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00600" y="2514600"/>
            <a:ext cx="144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4X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505200" y="3581400"/>
            <a:ext cx="13716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95800" y="3505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10X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962400" y="3962400"/>
            <a:ext cx="4572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357687" y="4100512"/>
            <a:ext cx="64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40X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5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magnification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must multiply the optical lens magnification (in the eyepiece) by the objective lens magnification (in the objective).</a:t>
            </a:r>
          </a:p>
          <a:p>
            <a:endParaRPr lang="en-US" dirty="0"/>
          </a:p>
          <a:p>
            <a:r>
              <a:rPr lang="en-US" dirty="0" smtClean="0"/>
              <a:t>So 10X objective with a 10X eyepiece = 100X total magnification.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1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image orientation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you look at an image it will reverse the image left to right (mirrored image).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67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 things true of living organisms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They use </a:t>
            </a:r>
            <a:r>
              <a:rPr lang="en-US" dirty="0" smtClean="0">
                <a:solidFill>
                  <a:srgbClr val="FF0000"/>
                </a:solidFill>
              </a:rPr>
              <a:t>energy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They exchange </a:t>
            </a:r>
            <a:r>
              <a:rPr lang="en-US" dirty="0" smtClean="0">
                <a:solidFill>
                  <a:srgbClr val="FF0000"/>
                </a:solidFill>
              </a:rPr>
              <a:t>gases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They need this liquid (</a:t>
            </a:r>
            <a:r>
              <a:rPr lang="en-US" dirty="0" smtClean="0">
                <a:solidFill>
                  <a:srgbClr val="FF0000"/>
                </a:solidFill>
              </a:rPr>
              <a:t>water</a:t>
            </a:r>
            <a:r>
              <a:rPr lang="en-US" dirty="0" smtClean="0"/>
              <a:t>).</a:t>
            </a:r>
          </a:p>
          <a:p>
            <a:r>
              <a:rPr lang="en-US" dirty="0" smtClean="0"/>
              <a:t>They make </a:t>
            </a:r>
            <a:r>
              <a:rPr lang="en-US" dirty="0" smtClean="0">
                <a:solidFill>
                  <a:srgbClr val="FF0000"/>
                </a:solidFill>
              </a:rPr>
              <a:t>waste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They change size or </a:t>
            </a:r>
            <a:r>
              <a:rPr lang="en-US" dirty="0" smtClean="0">
                <a:solidFill>
                  <a:srgbClr val="FF0000"/>
                </a:solidFill>
              </a:rPr>
              <a:t>grow</a:t>
            </a:r>
            <a:r>
              <a:rPr lang="en-US" dirty="0" smtClean="0"/>
              <a:t>.</a:t>
            </a:r>
          </a:p>
          <a:p>
            <a:r>
              <a:rPr lang="en-US" dirty="0" smtClean="0"/>
              <a:t>Some in the species must </a:t>
            </a:r>
            <a:r>
              <a:rPr lang="en-US" dirty="0" smtClean="0">
                <a:solidFill>
                  <a:srgbClr val="FF0000"/>
                </a:solidFill>
              </a:rPr>
              <a:t>reproduce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They respond to </a:t>
            </a:r>
            <a:r>
              <a:rPr lang="en-US" dirty="0" smtClean="0">
                <a:solidFill>
                  <a:srgbClr val="FF0000"/>
                </a:solidFill>
              </a:rPr>
              <a:t>stimuli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They are made of </a:t>
            </a:r>
            <a:r>
              <a:rPr lang="en-US" dirty="0" smtClean="0">
                <a:solidFill>
                  <a:srgbClr val="FF0000"/>
                </a:solidFill>
              </a:rPr>
              <a:t>cells</a:t>
            </a:r>
            <a:r>
              <a:rPr lang="en-US" dirty="0" smtClean="0"/>
              <a:t> which contain </a:t>
            </a:r>
            <a:r>
              <a:rPr lang="en-US" dirty="0" smtClean="0">
                <a:solidFill>
                  <a:srgbClr val="FF0000"/>
                </a:solidFill>
              </a:rPr>
              <a:t>DNA</a:t>
            </a:r>
            <a:r>
              <a:rPr lang="en-US" dirty="0" smtClean="0"/>
              <a:t> (and/or RNA)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8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r>
              <a:rPr lang="en-PH" sz="4000" dirty="0" smtClean="0"/>
              <a:t>Body Tube</a:t>
            </a:r>
          </a:p>
          <a:p>
            <a:pPr lvl="1"/>
            <a:r>
              <a:rPr lang="en-PH" sz="3600" dirty="0" smtClean="0"/>
              <a:t>Attached to the arm and bears the lenses</a:t>
            </a:r>
          </a:p>
          <a:p>
            <a:pPr lvl="1"/>
            <a:r>
              <a:rPr lang="en-PH" sz="4000" dirty="0" smtClean="0"/>
              <a:t>Draw Tube</a:t>
            </a:r>
          </a:p>
          <a:p>
            <a:pPr lvl="1"/>
            <a:r>
              <a:rPr lang="en-PH" sz="3600" dirty="0" smtClean="0"/>
              <a:t>Cylindrical structure on top of the body tube that holds the ocular lenses</a:t>
            </a:r>
          </a:p>
          <a:p>
            <a:endParaRPr lang="en-PH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ld micros.jpg"/>
          <p:cNvPicPr>
            <a:picLocks noChangeAspect="1"/>
          </p:cNvPicPr>
          <p:nvPr/>
        </p:nvPicPr>
        <p:blipFill>
          <a:blip r:embed="rId2" cstate="print"/>
          <a:srcRect l="862" t="1169" r="57760" b="1828"/>
          <a:stretch>
            <a:fillRect/>
          </a:stretch>
        </p:blipFill>
        <p:spPr>
          <a:xfrm>
            <a:off x="1600200" y="269875"/>
            <a:ext cx="3810000" cy="65881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19600" y="3810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800" dirty="0" smtClean="0"/>
              <a:t>Draw Tube</a:t>
            </a:r>
            <a:endParaRPr lang="en-PH" sz="2800" dirty="0"/>
          </a:p>
        </p:txBody>
      </p:sp>
      <p:sp>
        <p:nvSpPr>
          <p:cNvPr id="11" name="Left Arrow 10"/>
          <p:cNvSpPr/>
          <p:nvPr/>
        </p:nvSpPr>
        <p:spPr>
          <a:xfrm>
            <a:off x="5105400" y="3276600"/>
            <a:ext cx="12954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12" name="Left Arrow 11"/>
          <p:cNvSpPr/>
          <p:nvPr/>
        </p:nvSpPr>
        <p:spPr>
          <a:xfrm>
            <a:off x="2971800" y="457200"/>
            <a:ext cx="12954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13" name="Left Arrow 12"/>
          <p:cNvSpPr/>
          <p:nvPr/>
        </p:nvSpPr>
        <p:spPr>
          <a:xfrm>
            <a:off x="3657600" y="1676400"/>
            <a:ext cx="12954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14" name="TextBox 13"/>
          <p:cNvSpPr txBox="1"/>
          <p:nvPr/>
        </p:nvSpPr>
        <p:spPr>
          <a:xfrm>
            <a:off x="6705600" y="32766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800" dirty="0" smtClean="0"/>
              <a:t>Stage</a:t>
            </a:r>
            <a:endParaRPr lang="en-PH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5105400" y="16002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800" dirty="0" smtClean="0"/>
              <a:t>Body Tube</a:t>
            </a:r>
            <a:endParaRPr lang="en-PH" sz="2800" dirty="0"/>
          </a:p>
        </p:txBody>
      </p:sp>
      <p:sp>
        <p:nvSpPr>
          <p:cNvPr id="9" name="Right Arrow 8"/>
          <p:cNvSpPr/>
          <p:nvPr/>
        </p:nvSpPr>
        <p:spPr>
          <a:xfrm>
            <a:off x="457200" y="3886200"/>
            <a:ext cx="1371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32004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400" dirty="0" smtClean="0"/>
              <a:t>Arm / Neck</a:t>
            </a:r>
            <a:endParaRPr lang="en-PH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19800"/>
          </a:xfrm>
        </p:spPr>
        <p:txBody>
          <a:bodyPr>
            <a:normAutofit/>
          </a:bodyPr>
          <a:lstStyle/>
          <a:p>
            <a:r>
              <a:rPr lang="en-PH" sz="4000" dirty="0" smtClean="0"/>
              <a:t>Revolving/Rotating Nosepiece</a:t>
            </a:r>
          </a:p>
          <a:p>
            <a:pPr lvl="1"/>
            <a:r>
              <a:rPr lang="en-PH" sz="3600" dirty="0" smtClean="0"/>
              <a:t>Rotating disc where the objectives are attached</a:t>
            </a:r>
          </a:p>
          <a:p>
            <a:pPr lvl="1"/>
            <a:endParaRPr lang="en-PH" sz="3600" dirty="0"/>
          </a:p>
          <a:p>
            <a:r>
              <a:rPr lang="en-PH" sz="4000" dirty="0" smtClean="0"/>
              <a:t>Dust Shield</a:t>
            </a:r>
          </a:p>
          <a:p>
            <a:pPr lvl="1"/>
            <a:r>
              <a:rPr lang="en-PH" sz="3600" dirty="0" smtClean="0"/>
              <a:t>Lies atop the nosepiece and keeps dust from settling on the objectives</a:t>
            </a:r>
            <a:endParaRPr lang="en-PH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Light Microscope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600200"/>
            <a:ext cx="6781800" cy="4525963"/>
          </a:xfrm>
        </p:spPr>
        <p:txBody>
          <a:bodyPr/>
          <a:lstStyle/>
          <a:p>
            <a:r>
              <a:rPr lang="en-PH" dirty="0" smtClean="0"/>
              <a:t>Simple – uses a single lens. </a:t>
            </a:r>
          </a:p>
          <a:p>
            <a:r>
              <a:rPr lang="en-PH" dirty="0" smtClean="0"/>
              <a:t>Compound – uses a set of lenses or lens systems (this is the type of microscope we use in class, it has the eyepiece lens (ocular) and the objective lens)</a:t>
            </a:r>
            <a:endParaRPr lang="en-P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421118"/>
            <a:ext cx="1905000" cy="32948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077267">
            <a:off x="6898378" y="268979"/>
            <a:ext cx="1752194" cy="17521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ld micros.jpg"/>
          <p:cNvPicPr>
            <a:picLocks noChangeAspect="1"/>
          </p:cNvPicPr>
          <p:nvPr/>
        </p:nvPicPr>
        <p:blipFill>
          <a:blip r:embed="rId2" cstate="print"/>
          <a:srcRect l="862" t="1169" r="57760" b="1828"/>
          <a:stretch>
            <a:fillRect/>
          </a:stretch>
        </p:blipFill>
        <p:spPr>
          <a:xfrm>
            <a:off x="1600200" y="269875"/>
            <a:ext cx="3810000" cy="65881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81400" y="9906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800" dirty="0" smtClean="0"/>
              <a:t>Dust Shield</a:t>
            </a:r>
            <a:endParaRPr lang="en-PH" sz="2800" dirty="0"/>
          </a:p>
        </p:txBody>
      </p:sp>
      <p:sp>
        <p:nvSpPr>
          <p:cNvPr id="12" name="Left Arrow 11"/>
          <p:cNvSpPr/>
          <p:nvPr/>
        </p:nvSpPr>
        <p:spPr>
          <a:xfrm flipV="1">
            <a:off x="4191000" y="2514600"/>
            <a:ext cx="1066800" cy="76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15" name="TextBox 14"/>
          <p:cNvSpPr txBox="1"/>
          <p:nvPr/>
        </p:nvSpPr>
        <p:spPr>
          <a:xfrm>
            <a:off x="5334000" y="2133600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800" dirty="0" smtClean="0"/>
              <a:t>Revolving Nosepiece</a:t>
            </a:r>
            <a:endParaRPr lang="en-PH" sz="2800" dirty="0"/>
          </a:p>
        </p:txBody>
      </p:sp>
      <p:sp>
        <p:nvSpPr>
          <p:cNvPr id="9" name="Curved Left Arrow 8"/>
          <p:cNvSpPr/>
          <p:nvPr/>
        </p:nvSpPr>
        <p:spPr>
          <a:xfrm>
            <a:off x="4038600" y="1600200"/>
            <a:ext cx="533400" cy="8382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19800"/>
          </a:xfrm>
        </p:spPr>
        <p:txBody>
          <a:bodyPr>
            <a:normAutofit/>
          </a:bodyPr>
          <a:lstStyle/>
          <a:p>
            <a:r>
              <a:rPr lang="en-PH" sz="4000" dirty="0" smtClean="0"/>
              <a:t>Coarse Adjustment Knob</a:t>
            </a:r>
          </a:p>
          <a:p>
            <a:pPr lvl="1"/>
            <a:r>
              <a:rPr lang="en-PH" sz="3600" dirty="0" smtClean="0"/>
              <a:t>Geared to the body tube which elevates or lowers when rotated bringing the object into approximate focus</a:t>
            </a:r>
          </a:p>
          <a:p>
            <a:pPr lvl="1"/>
            <a:endParaRPr lang="en-PH" sz="3600" dirty="0" smtClean="0"/>
          </a:p>
          <a:p>
            <a:r>
              <a:rPr lang="en-PH" sz="4000" dirty="0" smtClean="0"/>
              <a:t>Fine Adjustment Knob</a:t>
            </a:r>
          </a:p>
          <a:p>
            <a:pPr lvl="1"/>
            <a:r>
              <a:rPr lang="en-PH" sz="3600" dirty="0" smtClean="0"/>
              <a:t>A smaller knob for delicate focusing bringing the object into perfect focus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ld micros.jpg"/>
          <p:cNvPicPr>
            <a:picLocks noChangeAspect="1"/>
          </p:cNvPicPr>
          <p:nvPr/>
        </p:nvPicPr>
        <p:blipFill>
          <a:blip r:embed="rId2" cstate="print"/>
          <a:srcRect l="862" t="1169" r="57760" b="1828"/>
          <a:stretch>
            <a:fillRect/>
          </a:stretch>
        </p:blipFill>
        <p:spPr>
          <a:xfrm>
            <a:off x="3733800" y="457200"/>
            <a:ext cx="3810000" cy="658812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2590800" y="2895600"/>
            <a:ext cx="1371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7" name="Right Arrow 6"/>
          <p:cNvSpPr/>
          <p:nvPr/>
        </p:nvSpPr>
        <p:spPr>
          <a:xfrm>
            <a:off x="2667000" y="2133600"/>
            <a:ext cx="1371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1143000"/>
            <a:ext cx="2209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800" dirty="0" smtClean="0"/>
              <a:t>Coarse Adjustment Knob</a:t>
            </a:r>
            <a:endParaRPr lang="en-PH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2895600"/>
            <a:ext cx="1981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800" dirty="0" smtClean="0"/>
              <a:t>Fine Adjustment Knob</a:t>
            </a:r>
            <a:endParaRPr lang="en-PH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19800"/>
          </a:xfrm>
        </p:spPr>
        <p:txBody>
          <a:bodyPr>
            <a:normAutofit/>
          </a:bodyPr>
          <a:lstStyle/>
          <a:p>
            <a:r>
              <a:rPr lang="en-PH" sz="4000" dirty="0" smtClean="0"/>
              <a:t>Condenser Adjustment Knob</a:t>
            </a:r>
          </a:p>
          <a:p>
            <a:pPr lvl="1"/>
            <a:r>
              <a:rPr lang="en-PH" sz="3600" dirty="0" smtClean="0"/>
              <a:t>Elevates and lowers the condenser to regulate the intensity of light</a:t>
            </a:r>
          </a:p>
          <a:p>
            <a:pPr lvl="1"/>
            <a:endParaRPr lang="en-PH" sz="3600" dirty="0" smtClean="0"/>
          </a:p>
          <a:p>
            <a:r>
              <a:rPr lang="en-PH" sz="4000" dirty="0" smtClean="0"/>
              <a:t>Iris Diaphragm Lever</a:t>
            </a:r>
          </a:p>
          <a:p>
            <a:pPr lvl="1"/>
            <a:r>
              <a:rPr lang="en-PH" sz="3600" dirty="0" smtClean="0"/>
              <a:t>Lever in front of the condenser and which is moved horizontally to open/close the diaphragm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ld micros.jpg"/>
          <p:cNvPicPr>
            <a:picLocks noChangeAspect="1"/>
          </p:cNvPicPr>
          <p:nvPr/>
        </p:nvPicPr>
        <p:blipFill>
          <a:blip r:embed="rId2" cstate="print"/>
          <a:srcRect l="862" t="1169" r="57760" b="1828"/>
          <a:stretch>
            <a:fillRect/>
          </a:stretch>
        </p:blipFill>
        <p:spPr>
          <a:xfrm>
            <a:off x="1600200" y="269875"/>
            <a:ext cx="3810000" cy="6588125"/>
          </a:xfrm>
          <a:prstGeom prst="rect">
            <a:avLst/>
          </a:prstGeom>
        </p:spPr>
      </p:pic>
      <p:sp>
        <p:nvSpPr>
          <p:cNvPr id="11" name="Left Arrow 10"/>
          <p:cNvSpPr/>
          <p:nvPr/>
        </p:nvSpPr>
        <p:spPr>
          <a:xfrm flipV="1">
            <a:off x="4572000" y="4267200"/>
            <a:ext cx="1143000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13" name="Left Arrow 12"/>
          <p:cNvSpPr/>
          <p:nvPr/>
        </p:nvSpPr>
        <p:spPr>
          <a:xfrm>
            <a:off x="4495800" y="3962400"/>
            <a:ext cx="1143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14" name="TextBox 13"/>
          <p:cNvSpPr txBox="1"/>
          <p:nvPr/>
        </p:nvSpPr>
        <p:spPr>
          <a:xfrm>
            <a:off x="5791200" y="4191000"/>
            <a:ext cx="190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800" dirty="0" smtClean="0"/>
              <a:t>Condenser Adjustment Knob</a:t>
            </a:r>
            <a:endParaRPr lang="en-PH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5715000" y="2895600"/>
            <a:ext cx="1828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800" dirty="0" smtClean="0"/>
              <a:t>Iris Diaphragm Lever</a:t>
            </a:r>
            <a:endParaRPr lang="en-PH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b="1" u="sng" dirty="0" smtClean="0"/>
              <a:t>Illuminating Parts</a:t>
            </a:r>
            <a:endParaRPr lang="en-PH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H" dirty="0" smtClean="0"/>
              <a:t>Mirror</a:t>
            </a:r>
          </a:p>
          <a:p>
            <a:pPr lvl="1"/>
            <a:r>
              <a:rPr lang="en-PH" dirty="0" smtClean="0"/>
              <a:t>Located beneath the stage and has concave and plane surfaces to gather and direct light in order to illuminate the object</a:t>
            </a:r>
          </a:p>
          <a:p>
            <a:endParaRPr lang="en-PH" dirty="0"/>
          </a:p>
          <a:p>
            <a:r>
              <a:rPr lang="en-PH" dirty="0" smtClean="0"/>
              <a:t>Electric Lamp</a:t>
            </a:r>
          </a:p>
          <a:p>
            <a:pPr lvl="1"/>
            <a:r>
              <a:rPr lang="en-PH" dirty="0" smtClean="0"/>
              <a:t>A built-in illuminator beneath the stage that </a:t>
            </a:r>
            <a:r>
              <a:rPr lang="en-PH" smtClean="0"/>
              <a:t>may be </a:t>
            </a:r>
            <a:r>
              <a:rPr lang="en-PH" dirty="0" smtClean="0"/>
              <a:t>used if sunlight is not preferred or is not available</a:t>
            </a:r>
            <a:endParaRPr lang="en-P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ld micros.jpg"/>
          <p:cNvPicPr>
            <a:picLocks noChangeAspect="1"/>
          </p:cNvPicPr>
          <p:nvPr/>
        </p:nvPicPr>
        <p:blipFill>
          <a:blip r:embed="rId2" cstate="print"/>
          <a:srcRect l="862" t="1169" r="57760" b="1828"/>
          <a:stretch>
            <a:fillRect/>
          </a:stretch>
        </p:blipFill>
        <p:spPr>
          <a:xfrm>
            <a:off x="1600200" y="269875"/>
            <a:ext cx="3810000" cy="6588125"/>
          </a:xfrm>
          <a:prstGeom prst="rect">
            <a:avLst/>
          </a:prstGeom>
        </p:spPr>
      </p:pic>
      <p:sp>
        <p:nvSpPr>
          <p:cNvPr id="11" name="Left Arrow 10"/>
          <p:cNvSpPr/>
          <p:nvPr/>
        </p:nvSpPr>
        <p:spPr>
          <a:xfrm flipV="1">
            <a:off x="4876800" y="4953000"/>
            <a:ext cx="1524000" cy="2743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4" name="TextBox 13"/>
          <p:cNvSpPr txBox="1"/>
          <p:nvPr/>
        </p:nvSpPr>
        <p:spPr>
          <a:xfrm>
            <a:off x="6553200" y="4191000"/>
            <a:ext cx="190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800" dirty="0" smtClean="0"/>
              <a:t>Mirror / Electric Lamp</a:t>
            </a:r>
            <a:endParaRPr lang="en-PH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19800"/>
          </a:xfrm>
        </p:spPr>
        <p:txBody>
          <a:bodyPr>
            <a:normAutofit/>
          </a:bodyPr>
          <a:lstStyle/>
          <a:p>
            <a:r>
              <a:rPr lang="en-PH" dirty="0" err="1" smtClean="0"/>
              <a:t>Substage</a:t>
            </a:r>
            <a:endParaRPr lang="en-PH" dirty="0" smtClean="0"/>
          </a:p>
          <a:p>
            <a:pPr lvl="1"/>
            <a:r>
              <a:rPr lang="en-PH" sz="3200" dirty="0" smtClean="0"/>
              <a:t>Iris Diaphragm</a:t>
            </a:r>
          </a:p>
          <a:p>
            <a:pPr lvl="2"/>
            <a:r>
              <a:rPr lang="en-PH" sz="2800" dirty="0" err="1" smtClean="0"/>
              <a:t>Regualtes</a:t>
            </a:r>
            <a:r>
              <a:rPr lang="en-PH" sz="2800" dirty="0" smtClean="0"/>
              <a:t> the amount of light </a:t>
            </a:r>
            <a:r>
              <a:rPr lang="en-PH" sz="2800" dirty="0" err="1" smtClean="0"/>
              <a:t>necesaary</a:t>
            </a:r>
            <a:r>
              <a:rPr lang="en-PH" sz="2800" dirty="0" smtClean="0"/>
              <a:t> to obtain a clearer view of the object</a:t>
            </a:r>
          </a:p>
          <a:p>
            <a:pPr lvl="2">
              <a:buNone/>
            </a:pPr>
            <a:endParaRPr lang="en-PH" sz="2800" dirty="0" smtClean="0"/>
          </a:p>
          <a:p>
            <a:pPr lvl="1"/>
            <a:r>
              <a:rPr lang="en-PH" sz="3200" dirty="0" smtClean="0"/>
              <a:t>Condenser</a:t>
            </a:r>
          </a:p>
          <a:p>
            <a:pPr lvl="2"/>
            <a:r>
              <a:rPr lang="en-PH" sz="2800" dirty="0" smtClean="0"/>
              <a:t>A set of lenses between the mirror and the stage that concentrates light rays on the specimen.</a:t>
            </a:r>
          </a:p>
          <a:p>
            <a:pPr lvl="1"/>
            <a:endParaRPr lang="en-PH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ld micros.jpg"/>
          <p:cNvPicPr>
            <a:picLocks noChangeAspect="1"/>
          </p:cNvPicPr>
          <p:nvPr/>
        </p:nvPicPr>
        <p:blipFill>
          <a:blip r:embed="rId2" cstate="print"/>
          <a:srcRect l="862" t="1169" r="57760" b="1828"/>
          <a:stretch>
            <a:fillRect/>
          </a:stretch>
        </p:blipFill>
        <p:spPr>
          <a:xfrm>
            <a:off x="1600200" y="269875"/>
            <a:ext cx="3810000" cy="6588125"/>
          </a:xfrm>
          <a:prstGeom prst="rect">
            <a:avLst/>
          </a:prstGeom>
        </p:spPr>
      </p:pic>
      <p:sp>
        <p:nvSpPr>
          <p:cNvPr id="11" name="Left Arrow 10"/>
          <p:cNvSpPr/>
          <p:nvPr/>
        </p:nvSpPr>
        <p:spPr>
          <a:xfrm flipV="1">
            <a:off x="4572000" y="4038600"/>
            <a:ext cx="1524000" cy="2743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4" name="TextBox 13"/>
          <p:cNvSpPr txBox="1"/>
          <p:nvPr/>
        </p:nvSpPr>
        <p:spPr>
          <a:xfrm>
            <a:off x="6248400" y="3352800"/>
            <a:ext cx="190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800" dirty="0" smtClean="0"/>
              <a:t>Iris Diaphragm</a:t>
            </a:r>
            <a:endParaRPr lang="en-PH" sz="2800" dirty="0"/>
          </a:p>
        </p:txBody>
      </p:sp>
      <p:sp>
        <p:nvSpPr>
          <p:cNvPr id="5" name="Left Arrow 4"/>
          <p:cNvSpPr/>
          <p:nvPr/>
        </p:nvSpPr>
        <p:spPr>
          <a:xfrm flipV="1">
            <a:off x="4343400" y="4572000"/>
            <a:ext cx="1524000" cy="2743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6" name="TextBox 5"/>
          <p:cNvSpPr txBox="1"/>
          <p:nvPr/>
        </p:nvSpPr>
        <p:spPr>
          <a:xfrm>
            <a:off x="6096000" y="44958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800" dirty="0" smtClean="0"/>
              <a:t>Condenser</a:t>
            </a:r>
            <a:endParaRPr lang="en-PH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b="1" u="sng" dirty="0" smtClean="0"/>
              <a:t>MAGNIFYING PARTS</a:t>
            </a:r>
            <a:endParaRPr lang="en-P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PH" sz="3600" dirty="0" smtClean="0"/>
              <a:t>Ocular / Eyepiece</a:t>
            </a:r>
          </a:p>
          <a:p>
            <a:pPr lvl="1"/>
            <a:r>
              <a:rPr lang="en-PH" dirty="0" smtClean="0"/>
              <a:t>Another set of lens found on top of the body tube which functions to further magnify the image produced by the objective lenses. It usually ranges from 5x to 15x.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PH" dirty="0" smtClean="0"/>
              <a:t>Compound Microscope – </a:t>
            </a:r>
            <a:br>
              <a:rPr lang="en-PH" dirty="0" smtClean="0"/>
            </a:br>
            <a:r>
              <a:rPr lang="en-PH" dirty="0" smtClean="0"/>
              <a:t>no need to write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H" b="1" dirty="0" smtClean="0"/>
              <a:t>Mechanical Parts</a:t>
            </a:r>
          </a:p>
          <a:p>
            <a:pPr lvl="1"/>
            <a:r>
              <a:rPr lang="en-PH" dirty="0" smtClean="0"/>
              <a:t>Used to support and adjust the parts</a:t>
            </a:r>
          </a:p>
          <a:p>
            <a:pPr lvl="1">
              <a:buNone/>
            </a:pPr>
            <a:endParaRPr lang="en-PH" dirty="0" smtClean="0"/>
          </a:p>
          <a:p>
            <a:r>
              <a:rPr lang="en-PH" b="1" dirty="0" smtClean="0"/>
              <a:t>Magnifying Parts</a:t>
            </a:r>
          </a:p>
          <a:p>
            <a:pPr lvl="1"/>
            <a:r>
              <a:rPr lang="en-PH" dirty="0" smtClean="0"/>
              <a:t>Used to enlarge the specimen</a:t>
            </a:r>
          </a:p>
          <a:p>
            <a:pPr lvl="1">
              <a:buNone/>
            </a:pPr>
            <a:endParaRPr lang="en-PH" dirty="0" smtClean="0"/>
          </a:p>
          <a:p>
            <a:r>
              <a:rPr lang="en-PH" b="1" dirty="0" smtClean="0"/>
              <a:t>Illuminating Parts</a:t>
            </a:r>
          </a:p>
          <a:p>
            <a:pPr lvl="1"/>
            <a:r>
              <a:rPr lang="en-PH" dirty="0" smtClean="0"/>
              <a:t>Used to provide light</a:t>
            </a:r>
            <a:endParaRPr lang="en-P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ld micros.jpg"/>
          <p:cNvPicPr>
            <a:picLocks noChangeAspect="1"/>
          </p:cNvPicPr>
          <p:nvPr/>
        </p:nvPicPr>
        <p:blipFill>
          <a:blip r:embed="rId2" cstate="print"/>
          <a:srcRect l="862" t="1169" r="57760" b="1828"/>
          <a:stretch>
            <a:fillRect/>
          </a:stretch>
        </p:blipFill>
        <p:spPr>
          <a:xfrm>
            <a:off x="1600200" y="269875"/>
            <a:ext cx="3810000" cy="6588125"/>
          </a:xfrm>
          <a:prstGeom prst="rect">
            <a:avLst/>
          </a:prstGeom>
        </p:spPr>
      </p:pic>
      <p:sp>
        <p:nvSpPr>
          <p:cNvPr id="11" name="Left Arrow 10"/>
          <p:cNvSpPr/>
          <p:nvPr/>
        </p:nvSpPr>
        <p:spPr>
          <a:xfrm flipV="1">
            <a:off x="2895600" y="228600"/>
            <a:ext cx="1524000" cy="2743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4" name="TextBox 13"/>
          <p:cNvSpPr txBox="1"/>
          <p:nvPr/>
        </p:nvSpPr>
        <p:spPr>
          <a:xfrm>
            <a:off x="4495800" y="2286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800" dirty="0" smtClean="0"/>
              <a:t>Ocular</a:t>
            </a:r>
            <a:endParaRPr lang="en-PH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PH" b="1" u="sng" dirty="0" smtClean="0"/>
              <a:t>MAGNIFYING PARTS</a:t>
            </a:r>
            <a:endParaRPr lang="en-PH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PH" sz="3600" dirty="0" smtClean="0"/>
              <a:t>Objectives</a:t>
            </a:r>
          </a:p>
          <a:p>
            <a:pPr lvl="1"/>
            <a:r>
              <a:rPr lang="en-PH" dirty="0" smtClean="0"/>
              <a:t>Metal cylinders attached below the nosepiece and contains especially ground and polished lenses</a:t>
            </a:r>
          </a:p>
          <a:p>
            <a:pPr lvl="2"/>
            <a:r>
              <a:rPr lang="en-PH" sz="3600" dirty="0" smtClean="0"/>
              <a:t>LPO / Low Power Objective</a:t>
            </a:r>
          </a:p>
          <a:p>
            <a:pPr lvl="3"/>
            <a:r>
              <a:rPr lang="en-PH" sz="2800" dirty="0" smtClean="0"/>
              <a:t>Gives the lowest magnification, usually 10x</a:t>
            </a:r>
          </a:p>
          <a:p>
            <a:pPr lvl="3">
              <a:buNone/>
            </a:pPr>
            <a:endParaRPr lang="en-PH" sz="2800" dirty="0" smtClean="0"/>
          </a:p>
          <a:p>
            <a:pPr lvl="2"/>
            <a:r>
              <a:rPr lang="en-PH" sz="3200" dirty="0" smtClean="0"/>
              <a:t>HPO / High Power Objective</a:t>
            </a:r>
          </a:p>
          <a:p>
            <a:pPr lvl="3"/>
            <a:r>
              <a:rPr lang="en-PH" sz="2800" dirty="0" smtClean="0"/>
              <a:t>Gives higher magnification usually 40x or 43x</a:t>
            </a:r>
          </a:p>
          <a:p>
            <a:pPr lvl="3">
              <a:buNone/>
            </a:pPr>
            <a:endParaRPr lang="en-PH" sz="2800" dirty="0" smtClean="0"/>
          </a:p>
          <a:p>
            <a:pPr lvl="2"/>
            <a:r>
              <a:rPr lang="en-PH" sz="3200" dirty="0" smtClean="0"/>
              <a:t>OIO / Oil Immersion Objective</a:t>
            </a:r>
          </a:p>
          <a:p>
            <a:pPr lvl="3"/>
            <a:r>
              <a:rPr lang="en-PH" sz="2800" dirty="0" smtClean="0"/>
              <a:t>Gives the highest magnification, usually 97x or 100x, and is used wet either with cedar wood oil or synthetic oil</a:t>
            </a:r>
          </a:p>
          <a:p>
            <a:pPr lvl="2"/>
            <a:endParaRPr lang="en-PH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ld micros.jpg"/>
          <p:cNvPicPr>
            <a:picLocks noChangeAspect="1"/>
          </p:cNvPicPr>
          <p:nvPr/>
        </p:nvPicPr>
        <p:blipFill>
          <a:blip r:embed="rId2" cstate="print"/>
          <a:srcRect l="862" t="1169" r="57760" b="1828"/>
          <a:stretch>
            <a:fillRect/>
          </a:stretch>
        </p:blipFill>
        <p:spPr>
          <a:xfrm>
            <a:off x="1600200" y="269875"/>
            <a:ext cx="3810000" cy="6588125"/>
          </a:xfrm>
          <a:prstGeom prst="rect">
            <a:avLst/>
          </a:prstGeom>
        </p:spPr>
      </p:pic>
      <p:sp>
        <p:nvSpPr>
          <p:cNvPr id="11" name="Left Arrow 10"/>
          <p:cNvSpPr/>
          <p:nvPr/>
        </p:nvSpPr>
        <p:spPr>
          <a:xfrm flipV="1">
            <a:off x="4267200" y="2819400"/>
            <a:ext cx="1524000" cy="2743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4" name="TextBox 13"/>
          <p:cNvSpPr txBox="1"/>
          <p:nvPr/>
        </p:nvSpPr>
        <p:spPr>
          <a:xfrm>
            <a:off x="5867400" y="28194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800" dirty="0" smtClean="0"/>
              <a:t>Objectives</a:t>
            </a:r>
            <a:endParaRPr lang="en-PH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PH" dirty="0" smtClean="0"/>
              <a:t>Use of the Compound Microscope</a:t>
            </a:r>
            <a:endParaRPr lang="en-P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19800"/>
          </a:xfrm>
        </p:spPr>
        <p:txBody>
          <a:bodyPr>
            <a:normAutofit/>
          </a:bodyPr>
          <a:lstStyle/>
          <a:p>
            <a:pPr algn="just"/>
            <a:r>
              <a:rPr lang="en-PH" sz="4000" dirty="0"/>
              <a:t>Make sure all backpacks are </a:t>
            </a:r>
            <a:r>
              <a:rPr lang="en-PH" sz="4000" b="1" dirty="0"/>
              <a:t>out of the aisles</a:t>
            </a:r>
            <a:r>
              <a:rPr lang="en-PH" sz="4000" dirty="0"/>
              <a:t> before you get a </a:t>
            </a:r>
            <a:r>
              <a:rPr lang="en-PH" sz="4000" dirty="0" smtClean="0"/>
              <a:t>microscope!</a:t>
            </a:r>
            <a:endParaRPr lang="en-PH" sz="4000" b="1" dirty="0"/>
          </a:p>
          <a:p>
            <a:pPr algn="just"/>
            <a:endParaRPr lang="en-PH" sz="4000" b="1" dirty="0" smtClean="0"/>
          </a:p>
          <a:p>
            <a:pPr algn="just"/>
            <a:r>
              <a:rPr lang="en-PH" sz="4000" dirty="0" smtClean="0"/>
              <a:t>Always </a:t>
            </a:r>
            <a:r>
              <a:rPr lang="en-PH" sz="4000" dirty="0"/>
              <a:t>carry the microscope with one hand on the </a:t>
            </a:r>
            <a:r>
              <a:rPr lang="en-PH" sz="4000" b="1" dirty="0"/>
              <a:t>Arm</a:t>
            </a:r>
            <a:r>
              <a:rPr lang="en-PH" sz="4000" dirty="0"/>
              <a:t> and one hand on the </a:t>
            </a:r>
            <a:r>
              <a:rPr lang="en-PH" sz="4000" b="1" dirty="0" smtClean="0"/>
              <a:t>Base.</a:t>
            </a:r>
            <a:r>
              <a:rPr lang="en-PH" sz="4000" b="1" dirty="0"/>
              <a:t> </a:t>
            </a:r>
            <a:r>
              <a:rPr lang="en-PH" sz="4000" dirty="0" smtClean="0"/>
              <a:t>Carry </a:t>
            </a:r>
            <a:r>
              <a:rPr lang="en-PH" sz="4000" dirty="0"/>
              <a:t>it </a:t>
            </a:r>
            <a:r>
              <a:rPr lang="en-PH" sz="4000" b="1" dirty="0"/>
              <a:t>close to your body</a:t>
            </a:r>
            <a:r>
              <a:rPr lang="en-PH" sz="4000" b="1" dirty="0" smtClean="0"/>
              <a:t>.</a:t>
            </a:r>
            <a:endParaRPr lang="en-PH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19800"/>
          </a:xfrm>
        </p:spPr>
        <p:txBody>
          <a:bodyPr>
            <a:normAutofit/>
          </a:bodyPr>
          <a:lstStyle/>
          <a:p>
            <a:r>
              <a:rPr lang="en-PH" sz="4800" dirty="0" smtClean="0"/>
              <a:t>Be gentle.</a:t>
            </a:r>
          </a:p>
          <a:p>
            <a:r>
              <a:rPr lang="en-PH" sz="4800" dirty="0" smtClean="0"/>
              <a:t>Setting </a:t>
            </a:r>
            <a:r>
              <a:rPr lang="en-PH" sz="4800" dirty="0"/>
              <a:t>the microscope down on the table roughly could </a:t>
            </a:r>
            <a:r>
              <a:rPr lang="en-PH" sz="4800" dirty="0" smtClean="0"/>
              <a:t>jar lenses </a:t>
            </a:r>
            <a:r>
              <a:rPr lang="en-PH" sz="4800" dirty="0"/>
              <a:t>and other parts loose. </a:t>
            </a:r>
            <a:endParaRPr lang="en-PH" sz="5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r>
              <a:rPr lang="en-PH" sz="4400" dirty="0"/>
              <a:t>Always start and end with </a:t>
            </a:r>
            <a:r>
              <a:rPr lang="en-PH" sz="4400" dirty="0" smtClean="0"/>
              <a:t>l</a:t>
            </a:r>
            <a:r>
              <a:rPr lang="en-PH" sz="4400" b="1" dirty="0" smtClean="0"/>
              <a:t>owest powered objective.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Autofit/>
          </a:bodyPr>
          <a:lstStyle/>
          <a:p>
            <a:r>
              <a:rPr lang="en-PH" sz="4000" dirty="0" smtClean="0"/>
              <a:t>Place </a:t>
            </a:r>
            <a:r>
              <a:rPr lang="en-PH" sz="4000" dirty="0"/>
              <a:t>the slide on the microscope stage, with the specimen directly over the </a:t>
            </a:r>
            <a:r>
              <a:rPr lang="en-PH" sz="4000" b="1" dirty="0" err="1"/>
              <a:t>center</a:t>
            </a:r>
            <a:r>
              <a:rPr lang="en-PH" sz="4000" dirty="0"/>
              <a:t> of the glass circle on the stage (directly over the light</a:t>
            </a:r>
            <a:r>
              <a:rPr lang="en-PH" sz="4000" dirty="0" smtClean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r>
              <a:rPr lang="en-PH" sz="4000" i="1" dirty="0"/>
              <a:t>If you wear </a:t>
            </a:r>
            <a:r>
              <a:rPr lang="en-PH" sz="4000" b="1" i="1" dirty="0"/>
              <a:t>glasses</a:t>
            </a:r>
            <a:r>
              <a:rPr lang="en-PH" sz="4000" i="1" dirty="0"/>
              <a:t>, take them </a:t>
            </a:r>
            <a:r>
              <a:rPr lang="en-PH" sz="4000" b="1" i="1" dirty="0"/>
              <a:t>off</a:t>
            </a:r>
            <a:r>
              <a:rPr lang="en-PH" sz="4000" i="1" dirty="0"/>
              <a:t>; if you see only your </a:t>
            </a:r>
            <a:r>
              <a:rPr lang="en-PH" sz="4000" b="1" i="1" dirty="0"/>
              <a:t>eyelashes</a:t>
            </a:r>
            <a:r>
              <a:rPr lang="en-PH" sz="4000" i="1" dirty="0"/>
              <a:t>, move </a:t>
            </a:r>
            <a:r>
              <a:rPr lang="en-PH" sz="4000" b="1" i="1" dirty="0"/>
              <a:t>closer</a:t>
            </a:r>
            <a:r>
              <a:rPr lang="en-PH" sz="4000" b="1" i="1" dirty="0" smtClean="0"/>
              <a:t>.</a:t>
            </a:r>
          </a:p>
          <a:p>
            <a:pPr>
              <a:buNone/>
            </a:pPr>
            <a:endParaRPr lang="en-PH" sz="4000" b="1" i="1" dirty="0" smtClean="0"/>
          </a:p>
          <a:p>
            <a:r>
              <a:rPr lang="en-PH" sz="4000" dirty="0"/>
              <a:t>If you see a </a:t>
            </a:r>
            <a:r>
              <a:rPr lang="en-PH" sz="4000" b="1" dirty="0"/>
              <a:t>dark line</a:t>
            </a:r>
            <a:r>
              <a:rPr lang="en-PH" sz="4000" dirty="0"/>
              <a:t> that goes </a:t>
            </a:r>
            <a:r>
              <a:rPr lang="en-PH" sz="4000" i="1" dirty="0"/>
              <a:t>part way</a:t>
            </a:r>
            <a:r>
              <a:rPr lang="en-PH" sz="4000" dirty="0"/>
              <a:t> </a:t>
            </a:r>
            <a:r>
              <a:rPr lang="en-PH" sz="4000" dirty="0" smtClean="0"/>
              <a:t>across </a:t>
            </a:r>
            <a:r>
              <a:rPr lang="en-PH" sz="4000" dirty="0"/>
              <a:t>the field of view, try turning the eyepiece.</a:t>
            </a:r>
            <a:endParaRPr lang="en-PH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r>
              <a:rPr lang="en-PH" sz="4000" dirty="0"/>
              <a:t>Use only the </a:t>
            </a:r>
            <a:r>
              <a:rPr lang="en-PH" sz="4000" b="1" dirty="0" smtClean="0"/>
              <a:t>Fine adjustment knob </a:t>
            </a:r>
            <a:r>
              <a:rPr lang="en-PH" sz="4000" dirty="0" smtClean="0"/>
              <a:t>when </a:t>
            </a:r>
            <a:r>
              <a:rPr lang="en-PH" sz="4000" dirty="0"/>
              <a:t>using the </a:t>
            </a:r>
            <a:r>
              <a:rPr lang="en-PH" sz="4000" b="1" dirty="0" smtClean="0"/>
              <a:t>HIGH</a:t>
            </a:r>
            <a:r>
              <a:rPr lang="en-PH" sz="4000" dirty="0" smtClean="0"/>
              <a:t> (long) </a:t>
            </a:r>
            <a:r>
              <a:rPr lang="en-PH" sz="4000" b="1" dirty="0"/>
              <a:t>POWER OBJECTIVE</a:t>
            </a:r>
            <a:r>
              <a:rPr lang="en-PH" sz="4000" b="1" dirty="0" smtClean="0"/>
              <a:t>.</a:t>
            </a:r>
          </a:p>
          <a:p>
            <a:endParaRPr lang="en-PH" sz="4000" b="1" dirty="0"/>
          </a:p>
          <a:p>
            <a:r>
              <a:rPr lang="en-PH" sz="4000" dirty="0" smtClean="0"/>
              <a:t>As much as possible, keep </a:t>
            </a:r>
            <a:r>
              <a:rPr lang="en-PH" sz="4000" dirty="0"/>
              <a:t>both eyes open to reduce eyestrain. Keep eye slightly above </a:t>
            </a:r>
            <a:r>
              <a:rPr lang="en-PH" sz="4000" dirty="0" smtClean="0"/>
              <a:t>the eyepiece </a:t>
            </a:r>
            <a:r>
              <a:rPr lang="en-PH" sz="4000" dirty="0"/>
              <a:t>to reduce eyelash interference.</a:t>
            </a:r>
            <a:endParaRPr lang="en-PH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ld micros.jpg"/>
          <p:cNvPicPr>
            <a:picLocks noChangeAspect="1"/>
          </p:cNvPicPr>
          <p:nvPr/>
        </p:nvPicPr>
        <p:blipFill>
          <a:blip r:embed="rId2" cstate="print"/>
          <a:srcRect l="862" t="1169" r="57760" b="1828"/>
          <a:stretch>
            <a:fillRect/>
          </a:stretch>
        </p:blipFill>
        <p:spPr>
          <a:xfrm>
            <a:off x="5181600" y="269875"/>
            <a:ext cx="3810000" cy="6588125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4215168" y="5758190"/>
            <a:ext cx="1371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6" name="Right Arrow 5"/>
          <p:cNvSpPr/>
          <p:nvPr/>
        </p:nvSpPr>
        <p:spPr>
          <a:xfrm>
            <a:off x="4032344" y="3411537"/>
            <a:ext cx="1371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8" name="TextBox 7"/>
          <p:cNvSpPr txBox="1"/>
          <p:nvPr/>
        </p:nvSpPr>
        <p:spPr>
          <a:xfrm>
            <a:off x="3198836" y="56489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800" dirty="0" smtClean="0"/>
              <a:t>Base</a:t>
            </a:r>
            <a:endParaRPr lang="en-PH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182488" y="3302327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800" dirty="0" smtClean="0"/>
              <a:t>Arm</a:t>
            </a:r>
            <a:endParaRPr lang="en-PH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6133" y="269875"/>
            <a:ext cx="3597347" cy="58319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r>
              <a:rPr lang="en-PH" sz="4000" dirty="0"/>
              <a:t>If, </a:t>
            </a:r>
            <a:r>
              <a:rPr lang="en-PH" sz="4000" b="1" i="1" dirty="0"/>
              <a:t>and ONLY if</a:t>
            </a:r>
            <a:r>
              <a:rPr lang="en-PH" sz="4000" dirty="0"/>
              <a:t>, you are on </a:t>
            </a:r>
            <a:r>
              <a:rPr lang="en-PH" sz="4000" b="1" i="1" dirty="0"/>
              <a:t>LOW POWER</a:t>
            </a:r>
            <a:r>
              <a:rPr lang="en-PH" sz="4000" dirty="0"/>
              <a:t>, lower the objective lens to the </a:t>
            </a:r>
            <a:r>
              <a:rPr lang="en-PH" sz="4000" b="1" dirty="0"/>
              <a:t>lowest point</a:t>
            </a:r>
            <a:r>
              <a:rPr lang="en-PH" sz="4000" dirty="0"/>
              <a:t>, then focus using first the coarse knob, then the fine focus </a:t>
            </a:r>
            <a:r>
              <a:rPr lang="en-PH" sz="4000" dirty="0" smtClean="0"/>
              <a:t>knob.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Autofit/>
          </a:bodyPr>
          <a:lstStyle/>
          <a:p>
            <a:pPr algn="just"/>
            <a:r>
              <a:rPr lang="en-PH" sz="4400" dirty="0"/>
              <a:t>Adjust the </a:t>
            </a:r>
            <a:r>
              <a:rPr lang="en-PH" sz="4400" b="1" dirty="0"/>
              <a:t>Diaphragm</a:t>
            </a:r>
            <a:r>
              <a:rPr lang="en-PH" sz="4400" dirty="0"/>
              <a:t> as you look through the </a:t>
            </a:r>
            <a:r>
              <a:rPr lang="en-PH" sz="4400" b="1" dirty="0"/>
              <a:t>Eyepiece</a:t>
            </a:r>
            <a:r>
              <a:rPr lang="en-PH" sz="4400" dirty="0"/>
              <a:t>, and you will see that </a:t>
            </a:r>
            <a:r>
              <a:rPr lang="en-PH" sz="4400" b="1" dirty="0"/>
              <a:t>MORE </a:t>
            </a:r>
            <a:r>
              <a:rPr lang="en-PH" sz="4400" dirty="0"/>
              <a:t>detail is visible when you allow in </a:t>
            </a:r>
            <a:r>
              <a:rPr lang="en-PH" sz="4400" b="1" dirty="0"/>
              <a:t>LESS</a:t>
            </a:r>
            <a:r>
              <a:rPr lang="en-PH" sz="4400" dirty="0"/>
              <a:t> light! </a:t>
            </a:r>
            <a:endParaRPr lang="en-PH" sz="4400" dirty="0" smtClean="0"/>
          </a:p>
          <a:p>
            <a:pPr algn="just"/>
            <a:r>
              <a:rPr lang="en-PH" sz="4400" b="1" i="1" dirty="0" smtClean="0"/>
              <a:t>Too </a:t>
            </a:r>
            <a:r>
              <a:rPr lang="en-PH" sz="4400" b="1" i="1" dirty="0"/>
              <a:t>much</a:t>
            </a:r>
            <a:r>
              <a:rPr lang="en-PH" sz="4400" dirty="0"/>
              <a:t> light will give the specimen a </a:t>
            </a:r>
            <a:r>
              <a:rPr lang="en-PH" sz="4400" b="1" i="1" dirty="0" smtClean="0"/>
              <a:t>washed-out </a:t>
            </a:r>
            <a:r>
              <a:rPr lang="en-PH" sz="4400" dirty="0" smtClean="0"/>
              <a:t>appearance</a:t>
            </a:r>
            <a:r>
              <a:rPr lang="en-PH" sz="44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r>
              <a:rPr lang="en-PH" sz="4000" b="1" dirty="0"/>
              <a:t> </a:t>
            </a:r>
            <a:r>
              <a:rPr lang="en-PH" sz="4000" dirty="0"/>
              <a:t>Once you have it on </a:t>
            </a:r>
            <a:r>
              <a:rPr lang="en-PH" sz="4000" b="1" dirty="0"/>
              <a:t>High Power</a:t>
            </a:r>
            <a:r>
              <a:rPr lang="en-PH" sz="4000" dirty="0"/>
              <a:t> remember that you </a:t>
            </a:r>
            <a:r>
              <a:rPr lang="en-PH" sz="4000" b="1" dirty="0"/>
              <a:t>only use the fine focus </a:t>
            </a:r>
            <a:r>
              <a:rPr lang="en-PH" sz="4000" b="1" dirty="0" smtClean="0"/>
              <a:t>knob!</a:t>
            </a:r>
          </a:p>
          <a:p>
            <a:endParaRPr lang="en-PH" sz="4000" b="1" dirty="0"/>
          </a:p>
          <a:p>
            <a:r>
              <a:rPr lang="en-PH" sz="4000" dirty="0" smtClean="0"/>
              <a:t>The </a:t>
            </a:r>
            <a:r>
              <a:rPr lang="en-PH" sz="4000" dirty="0"/>
              <a:t>High Power Objective (</a:t>
            </a:r>
            <a:r>
              <a:rPr lang="en-PH" sz="4000" dirty="0" smtClean="0"/>
              <a:t>40x</a:t>
            </a:r>
            <a:r>
              <a:rPr lang="en-PH" sz="4000" dirty="0"/>
              <a:t>) is </a:t>
            </a:r>
            <a:r>
              <a:rPr lang="en-PH" sz="4000" b="1" dirty="0"/>
              <a:t>very close </a:t>
            </a:r>
            <a:r>
              <a:rPr lang="en-PH" sz="4000" dirty="0"/>
              <a:t>to the slide. Use of the coarse focus knob will </a:t>
            </a:r>
            <a:r>
              <a:rPr lang="en-PH" sz="4000" b="1" dirty="0"/>
              <a:t>scratch</a:t>
            </a:r>
            <a:r>
              <a:rPr lang="en-PH" sz="4000" dirty="0"/>
              <a:t> the lens, and </a:t>
            </a:r>
            <a:r>
              <a:rPr lang="en-PH" sz="4000" b="1" dirty="0"/>
              <a:t>crack </a:t>
            </a:r>
            <a:r>
              <a:rPr lang="en-PH" sz="4000" dirty="0"/>
              <a:t>the slide.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MAGNIFICATION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H" dirty="0" smtClean="0"/>
              <a:t>The ratio of the original image to the “magnified” image. </a:t>
            </a:r>
            <a:endParaRPr lang="en-P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971800"/>
            <a:ext cx="727855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999" y="228600"/>
            <a:ext cx="7848601" cy="6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09600"/>
            <a:ext cx="8658542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RESOLUTION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PH" sz="4400" dirty="0" smtClean="0"/>
              <a:t>limiting distance between two points at which they are perceived as distinct from one another.</a:t>
            </a:r>
            <a:endParaRPr lang="en-PH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533400"/>
            <a:ext cx="8116989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Numerical Aperture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PH" sz="4000" dirty="0" smtClean="0"/>
              <a:t>the amount of light that which enters the objective.</a:t>
            </a:r>
          </a:p>
          <a:p>
            <a:r>
              <a:rPr lang="en-PH" sz="4000" dirty="0" smtClean="0"/>
              <a:t>The larger the NA, the greater the resolving power of the objective. </a:t>
            </a:r>
            <a:endParaRPr lang="en-PH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b="1" u="sng" dirty="0" smtClean="0"/>
              <a:t>Mounting</a:t>
            </a:r>
            <a:endParaRPr lang="en-PH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PH" dirty="0" smtClean="0"/>
              <a:t>Glass Slide - thin flat piece of glass, typically 75 by 25 mm (3 by 1 inches) and about 1 mm thick, used to hold objects for examination under a microscope.</a:t>
            </a:r>
          </a:p>
          <a:p>
            <a:endParaRPr lang="en-PH" dirty="0" smtClean="0"/>
          </a:p>
          <a:p>
            <a:r>
              <a:rPr lang="en-PH" dirty="0" smtClean="0"/>
              <a:t>Cover Slip </a:t>
            </a:r>
            <a:endParaRPr lang="en-P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b="1" u="sng" dirty="0" smtClean="0"/>
              <a:t>Mechanical Parts</a:t>
            </a:r>
            <a:endParaRPr lang="en-PH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PH" sz="3600" dirty="0" smtClean="0">
                <a:solidFill>
                  <a:srgbClr val="0070C0"/>
                </a:solidFill>
              </a:rPr>
              <a:t>Base</a:t>
            </a:r>
          </a:p>
          <a:p>
            <a:pPr lvl="1"/>
            <a:r>
              <a:rPr lang="en-PH" sz="3600" dirty="0" smtClean="0"/>
              <a:t>Bottom most portion that supports the entire/lower microscope (you carry it by this and the arm)</a:t>
            </a:r>
          </a:p>
          <a:p>
            <a:pPr lvl="1"/>
            <a:endParaRPr lang="en-PH" dirty="0"/>
          </a:p>
          <a:p>
            <a:r>
              <a:rPr lang="en-PH" sz="4000" dirty="0">
                <a:solidFill>
                  <a:srgbClr val="0070C0"/>
                </a:solidFill>
              </a:rPr>
              <a:t>Arm</a:t>
            </a:r>
          </a:p>
          <a:p>
            <a:pPr lvl="1"/>
            <a:r>
              <a:rPr lang="en-PH" sz="3600" dirty="0"/>
              <a:t>Curved/slanted part which is </a:t>
            </a:r>
            <a:r>
              <a:rPr lang="en-PH" sz="3600" dirty="0" smtClean="0"/>
              <a:t>held while </a:t>
            </a:r>
            <a:r>
              <a:rPr lang="en-PH" sz="3600" dirty="0"/>
              <a:t>carrying the </a:t>
            </a:r>
            <a:r>
              <a:rPr lang="en-PH" sz="3600" dirty="0" smtClean="0"/>
              <a:t>microscope.</a:t>
            </a:r>
            <a:endParaRPr lang="en-PH" sz="3600" dirty="0"/>
          </a:p>
          <a:p>
            <a:pPr lvl="1"/>
            <a:endParaRPr lang="en-PH" dirty="0" smtClean="0"/>
          </a:p>
          <a:p>
            <a:pPr lvl="1"/>
            <a:endParaRPr lang="en-P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b="1" u="sng" dirty="0" smtClean="0"/>
              <a:t>Mounting</a:t>
            </a:r>
            <a:endParaRPr lang="en-PH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PH" b="1" dirty="0" smtClean="0"/>
              <a:t>1. </a:t>
            </a:r>
            <a:r>
              <a:rPr lang="en-PH" dirty="0" smtClean="0"/>
              <a:t>Gather a </a:t>
            </a:r>
            <a:r>
              <a:rPr lang="en-PH" b="1" dirty="0" smtClean="0"/>
              <a:t>thin </a:t>
            </a:r>
            <a:r>
              <a:rPr lang="en-PH" dirty="0" smtClean="0"/>
              <a:t>slice/piece of whatever your specimen is. If your specimen is too thick, then the </a:t>
            </a:r>
            <a:r>
              <a:rPr lang="en-PH" dirty="0" err="1" smtClean="0"/>
              <a:t>coverslip</a:t>
            </a:r>
            <a:r>
              <a:rPr lang="en-PH" dirty="0" smtClean="0"/>
              <a:t> will wobble on top of the sample like a see-saw:</a:t>
            </a:r>
          </a:p>
          <a:p>
            <a:pPr>
              <a:buNone/>
            </a:pPr>
            <a:endParaRPr lang="en-PH" dirty="0" smtClean="0"/>
          </a:p>
          <a:p>
            <a:endParaRPr lang="en-PH" dirty="0"/>
          </a:p>
        </p:txBody>
      </p:sp>
      <p:pic>
        <p:nvPicPr>
          <p:cNvPr id="2050" name="Picture 2" descr="C:\Users\Sithli\Desktop\How To Use A Microscope Properly_files\wm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4572000"/>
            <a:ext cx="5343525" cy="523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PH" sz="4000" b="1" dirty="0" smtClean="0"/>
              <a:t>2. </a:t>
            </a:r>
            <a:r>
              <a:rPr lang="en-PH" sz="4000" dirty="0" smtClean="0"/>
              <a:t>Place </a:t>
            </a:r>
            <a:r>
              <a:rPr lang="en-PH" sz="4000" b="1" dirty="0" smtClean="0"/>
              <a:t>ONE</a:t>
            </a:r>
            <a:r>
              <a:rPr lang="en-PH" sz="4000" dirty="0" smtClean="0"/>
              <a:t> drop of water </a:t>
            </a:r>
            <a:r>
              <a:rPr lang="en-PH" sz="4000" b="1" dirty="0" smtClean="0"/>
              <a:t>directly over</a:t>
            </a:r>
            <a:r>
              <a:rPr lang="en-PH" sz="4000" dirty="0" smtClean="0"/>
              <a:t> the specimen. </a:t>
            </a:r>
            <a:endParaRPr lang="en-PH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PH" sz="3600" dirty="0" smtClean="0"/>
              <a:t>Place the </a:t>
            </a:r>
            <a:r>
              <a:rPr lang="en-PH" sz="3600" dirty="0" err="1" smtClean="0"/>
              <a:t>coverslip</a:t>
            </a:r>
            <a:r>
              <a:rPr lang="en-PH" sz="3600" dirty="0" smtClean="0"/>
              <a:t> at a 45 degree angle (approximately), with one edge touching the water drop, and </a:t>
            </a:r>
            <a:r>
              <a:rPr lang="en-PH" sz="3600" b="1" dirty="0" smtClean="0"/>
              <a:t>let go.</a:t>
            </a:r>
          </a:p>
          <a:p>
            <a:endParaRPr lang="en-PH" sz="3600" dirty="0"/>
          </a:p>
        </p:txBody>
      </p:sp>
      <p:pic>
        <p:nvPicPr>
          <p:cNvPr id="69634" name="Picture 2" descr="C:\Users\Sithli\Desktop\How To Use A Microscope Properly_files\wm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962400"/>
            <a:ext cx="4446710" cy="1133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Staining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H" dirty="0" smtClean="0"/>
              <a:t>A technique in microscopy that is used to enhance the image of the specimen.</a:t>
            </a:r>
          </a:p>
          <a:p>
            <a:r>
              <a:rPr lang="en-PH" dirty="0" smtClean="0"/>
              <a:t>To distinguish structures in cells and tissues</a:t>
            </a:r>
            <a:endParaRPr lang="en-P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How to Stain a Slide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1. 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Place one drop of stain on one edge of the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coverslip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and the flat edge of a piece of </a:t>
            </a:r>
            <a:r>
              <a:rPr lang="en-US" sz="3600" b="1" dirty="0" smtClean="0">
                <a:solidFill>
                  <a:srgbClr val="804040"/>
                </a:solidFill>
                <a:latin typeface="Times New Roman" pitchFamily="18" charset="0"/>
                <a:cs typeface="Times New Roman" pitchFamily="18" charset="0"/>
              </a:rPr>
              <a:t>paper towel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on the other edge of the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coverslip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The paper towel will draw the water out from under the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coverslip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and the cohesion of the water will draw the stain under the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coverslip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PH" sz="3600" dirty="0"/>
          </a:p>
        </p:txBody>
      </p:sp>
      <p:pic>
        <p:nvPicPr>
          <p:cNvPr id="14338" name="Picture 2" descr="C:\Users\Sithli\Desktop\microscopes\How To Use A Microscope Properly_files\stai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225" y="-3681413"/>
            <a:ext cx="1457325" cy="80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C:\Users\Sithli\Desktop\microscopes\How To Use A Microscope Properly_files\stai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828800"/>
            <a:ext cx="5791200" cy="31794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 soon as the stain has 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covered the area containing the specimen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you are finished. The stain does 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need to be under the entire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coverslip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If the stain does not cover the area needed, get a new piece of paper towel and add more stain until it does.</a:t>
            </a:r>
            <a:br>
              <a:rPr lang="en-US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PH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3. 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 sure to 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wipe off the excess stain 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 a paper towel, so you don’t end up staining the objective lenses.</a:t>
            </a:r>
            <a:b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PH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4. 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 are now ready to place the slide on the microscope stage. Be sure to follow all the instructions as to how to use the microscope.</a:t>
            </a:r>
            <a:b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PH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5. 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When you have completed your drawings, be sure to 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wash and dry </a:t>
            </a:r>
            <a:r>
              <a:rPr lang="en-US" sz="4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both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the slide and the 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coverslip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 return them to the 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correct places!</a:t>
            </a:r>
            <a:b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PH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19800"/>
          </a:xfrm>
        </p:spPr>
        <p:txBody>
          <a:bodyPr>
            <a:normAutofit lnSpcReduction="10000"/>
          </a:bodyPr>
          <a:lstStyle/>
          <a:p>
            <a:r>
              <a:rPr lang="en-PH" sz="4000" dirty="0" smtClean="0">
                <a:solidFill>
                  <a:srgbClr val="0070C0"/>
                </a:solidFill>
              </a:rPr>
              <a:t>Stage</a:t>
            </a:r>
          </a:p>
          <a:p>
            <a:pPr lvl="1"/>
            <a:r>
              <a:rPr lang="en-PH" sz="3600" dirty="0" smtClean="0"/>
              <a:t>Platform where the slide containing the specimen is placed. </a:t>
            </a:r>
          </a:p>
          <a:p>
            <a:pPr marL="457200" lvl="1" indent="0">
              <a:buNone/>
            </a:pPr>
            <a:endParaRPr lang="en-PH" sz="3600" dirty="0" smtClean="0"/>
          </a:p>
          <a:p>
            <a:r>
              <a:rPr lang="en-PH" sz="4000" dirty="0" smtClean="0">
                <a:solidFill>
                  <a:srgbClr val="0070C0"/>
                </a:solidFill>
              </a:rPr>
              <a:t>Stage Clips</a:t>
            </a:r>
          </a:p>
          <a:p>
            <a:pPr lvl="1"/>
            <a:r>
              <a:rPr lang="en-PH" sz="3600" dirty="0"/>
              <a:t>Secure the </a:t>
            </a:r>
            <a:r>
              <a:rPr lang="en-PH" sz="3600" dirty="0" smtClean="0"/>
              <a:t>slide </a:t>
            </a:r>
            <a:r>
              <a:rPr lang="en-PH" sz="3600" dirty="0"/>
              <a:t>to the stage.</a:t>
            </a:r>
          </a:p>
          <a:p>
            <a:pPr marL="457200" lvl="1" indent="0">
              <a:buNone/>
            </a:pPr>
            <a:endParaRPr lang="en-PH" sz="3600" dirty="0" smtClean="0">
              <a:solidFill>
                <a:srgbClr val="0070C0"/>
              </a:solidFill>
            </a:endParaRPr>
          </a:p>
          <a:p>
            <a:r>
              <a:rPr lang="en-PH" sz="4000" dirty="0" smtClean="0">
                <a:solidFill>
                  <a:srgbClr val="0070C0"/>
                </a:solidFill>
              </a:rPr>
              <a:t>Specimen</a:t>
            </a:r>
          </a:p>
          <a:p>
            <a:pPr lvl="1"/>
            <a:r>
              <a:rPr lang="en-US" sz="3600" dirty="0"/>
              <a:t>an individual </a:t>
            </a:r>
            <a:r>
              <a:rPr lang="en-US" sz="3600" dirty="0" smtClean="0"/>
              <a:t>animal, </a:t>
            </a:r>
            <a:r>
              <a:rPr lang="en-US" sz="3600" dirty="0"/>
              <a:t>plant, </a:t>
            </a:r>
            <a:r>
              <a:rPr lang="en-US" sz="3600" dirty="0" smtClean="0"/>
              <a:t>mineral etc. (or piece of any of these things)  </a:t>
            </a:r>
            <a:endParaRPr lang="en-PH" sz="3600" dirty="0" smtClean="0"/>
          </a:p>
          <a:p>
            <a:pPr marL="457200" lvl="1" indent="0">
              <a:buNone/>
            </a:pPr>
            <a:endParaRPr lang="en-PH" sz="3600" dirty="0" smtClean="0"/>
          </a:p>
          <a:p>
            <a:endParaRPr lang="en-PH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19800"/>
          </a:xfrm>
        </p:spPr>
        <p:txBody>
          <a:bodyPr>
            <a:normAutofit/>
          </a:bodyPr>
          <a:lstStyle/>
          <a:p>
            <a:r>
              <a:rPr lang="en-PH" sz="4000" dirty="0" smtClean="0">
                <a:solidFill>
                  <a:srgbClr val="0070C0"/>
                </a:solidFill>
              </a:rPr>
              <a:t>Glass Slide</a:t>
            </a:r>
            <a:r>
              <a:rPr lang="en-PH" sz="4000" dirty="0" smtClean="0"/>
              <a:t> </a:t>
            </a:r>
          </a:p>
          <a:p>
            <a:pPr marL="400050" lvl="1" indent="0">
              <a:buNone/>
            </a:pPr>
            <a:r>
              <a:rPr lang="en-PH" dirty="0" smtClean="0"/>
              <a:t> </a:t>
            </a:r>
            <a:r>
              <a:rPr lang="en-PH" dirty="0"/>
              <a:t>- </a:t>
            </a:r>
            <a:r>
              <a:rPr lang="en-PH" sz="3600" dirty="0"/>
              <a:t>thin flat piece of </a:t>
            </a:r>
            <a:r>
              <a:rPr lang="en-PH" sz="3600" dirty="0" smtClean="0"/>
              <a:t>glass,(about </a:t>
            </a:r>
            <a:r>
              <a:rPr lang="en-PH" sz="3600" dirty="0"/>
              <a:t>1 mm </a:t>
            </a:r>
            <a:r>
              <a:rPr lang="en-PH" sz="3600" dirty="0" smtClean="0"/>
              <a:t>thick) </a:t>
            </a:r>
            <a:r>
              <a:rPr lang="en-PH" sz="3600" dirty="0"/>
              <a:t>used to hold </a:t>
            </a:r>
            <a:r>
              <a:rPr lang="en-PH" sz="3600" dirty="0" smtClean="0"/>
              <a:t>specimens</a:t>
            </a:r>
            <a:r>
              <a:rPr lang="en-PH" dirty="0" smtClean="0"/>
              <a:t>.  </a:t>
            </a:r>
            <a:endParaRPr lang="en-PH" dirty="0"/>
          </a:p>
          <a:p>
            <a:pPr marL="457200" lvl="1" indent="0">
              <a:buNone/>
            </a:pPr>
            <a:endParaRPr lang="en-PH" sz="3600" dirty="0" smtClean="0"/>
          </a:p>
          <a:p>
            <a:r>
              <a:rPr lang="en-PH" sz="4000" dirty="0" smtClean="0">
                <a:solidFill>
                  <a:srgbClr val="0070C0"/>
                </a:solidFill>
              </a:rPr>
              <a:t>Specimen</a:t>
            </a:r>
          </a:p>
          <a:p>
            <a:pPr lvl="1"/>
            <a:r>
              <a:rPr lang="en-US" sz="3600" dirty="0" smtClean="0"/>
              <a:t>A piece or whole animal, </a:t>
            </a:r>
            <a:r>
              <a:rPr lang="en-US" sz="3600" dirty="0"/>
              <a:t>plant, </a:t>
            </a:r>
            <a:r>
              <a:rPr lang="en-US" sz="3600" dirty="0" smtClean="0"/>
              <a:t>mineral etc. to be studied or observed. </a:t>
            </a:r>
            <a:endParaRPr lang="en-PH" sz="3600" dirty="0" smtClean="0"/>
          </a:p>
          <a:p>
            <a:pPr marL="457200" lvl="1" indent="0">
              <a:buNone/>
            </a:pPr>
            <a:endParaRPr lang="en-PH" sz="3600" dirty="0" smtClean="0"/>
          </a:p>
          <a:p>
            <a:endParaRPr lang="en-PH" sz="4000" dirty="0"/>
          </a:p>
        </p:txBody>
      </p:sp>
    </p:spTree>
    <p:extLst>
      <p:ext uri="{BB962C8B-B14F-4D97-AF65-F5344CB8AC3E}">
        <p14:creationId xmlns:p14="http://schemas.microsoft.com/office/powerpoint/2010/main" val="286690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Eyepiece </a:t>
            </a:r>
          </a:p>
          <a:p>
            <a:pPr lvl="1"/>
            <a:r>
              <a:rPr lang="en-US" dirty="0" smtClean="0"/>
              <a:t>This is the part of the microscope you look through to see the specimen.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err="1" smtClean="0">
                <a:solidFill>
                  <a:srgbClr val="0070C0"/>
                </a:solidFill>
              </a:rPr>
              <a:t>Diaphram</a:t>
            </a:r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This allows more or less light through the stage to the specimen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38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Course Focus </a:t>
            </a:r>
            <a:r>
              <a:rPr lang="en-US" dirty="0" smtClean="0"/>
              <a:t>– </a:t>
            </a:r>
          </a:p>
          <a:p>
            <a:pPr lvl="1"/>
            <a:r>
              <a:rPr lang="en-US" dirty="0" smtClean="0"/>
              <a:t> Allows you to move the plane of focus up or down.</a:t>
            </a:r>
          </a:p>
          <a:p>
            <a:pPr lvl="1"/>
            <a:endParaRPr lang="en-US" dirty="0"/>
          </a:p>
          <a:p>
            <a:pPr marL="514350" indent="-457200"/>
            <a:r>
              <a:rPr lang="en-US" dirty="0" smtClean="0">
                <a:solidFill>
                  <a:srgbClr val="0070C0"/>
                </a:solidFill>
              </a:rPr>
              <a:t>Fine Focus</a:t>
            </a:r>
          </a:p>
          <a:p>
            <a:pPr marL="914400" lvl="1" indent="-457200"/>
            <a:r>
              <a:rPr lang="en-US" dirty="0" smtClean="0"/>
              <a:t>Brings the little details of the specimen into the clearest view.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5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1535</TotalTime>
  <Words>1120</Words>
  <Application>Microsoft Office PowerPoint</Application>
  <PresentationFormat>On-screen Show (4:3)</PresentationFormat>
  <Paragraphs>194</Paragraphs>
  <Slides>59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3" baseType="lpstr">
      <vt:lpstr>Arial</vt:lpstr>
      <vt:lpstr>Calibri</vt:lpstr>
      <vt:lpstr>Times New Roman</vt:lpstr>
      <vt:lpstr>Office Theme</vt:lpstr>
      <vt:lpstr>Parts and Functions of a Compound Microscope</vt:lpstr>
      <vt:lpstr>Light Microscope</vt:lpstr>
      <vt:lpstr>Compound Microscope –  no need to write</vt:lpstr>
      <vt:lpstr>PowerPoint Presentation</vt:lpstr>
      <vt:lpstr>Mechanical Parts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When you have something in the field of view in the blue area, it will be gone when you switch from 4x to 10x</vt:lpstr>
      <vt:lpstr>Total magnification</vt:lpstr>
      <vt:lpstr>The image orientation</vt:lpstr>
      <vt:lpstr>9 things true of living organisms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Illuminating Parts</vt:lpstr>
      <vt:lpstr>PowerPoint Presentation</vt:lpstr>
      <vt:lpstr>PowerPoint Presentation</vt:lpstr>
      <vt:lpstr>PowerPoint Presentation</vt:lpstr>
      <vt:lpstr>MAGNIFYING PARTS</vt:lpstr>
      <vt:lpstr>PowerPoint Presentation</vt:lpstr>
      <vt:lpstr>MAGNIFYING PARTS</vt:lpstr>
      <vt:lpstr>PowerPoint Presentation</vt:lpstr>
      <vt:lpstr>Use of the Compound Microscope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MAGNIFICATION</vt:lpstr>
      <vt:lpstr>PowerPoint Presentation</vt:lpstr>
      <vt:lpstr>PowerPoint Presentation</vt:lpstr>
      <vt:lpstr>RESOLUTION</vt:lpstr>
      <vt:lpstr>PowerPoint Presentation</vt:lpstr>
      <vt:lpstr>Numerical Aperture</vt:lpstr>
      <vt:lpstr>Mounting</vt:lpstr>
      <vt:lpstr>Mounting</vt:lpstr>
      <vt:lpstr>PowerPoint Presentation</vt:lpstr>
      <vt:lpstr>PowerPoint Presentation</vt:lpstr>
      <vt:lpstr>Staining</vt:lpstr>
      <vt:lpstr>How to Stain a Slide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Sithli</dc:creator>
  <cp:lastModifiedBy>Kimberly McArthur</cp:lastModifiedBy>
  <cp:revision>87</cp:revision>
  <dcterms:created xsi:type="dcterms:W3CDTF">2010-07-07T13:49:56Z</dcterms:created>
  <dcterms:modified xsi:type="dcterms:W3CDTF">2015-10-01T20:17:19Z</dcterms:modified>
</cp:coreProperties>
</file>